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57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3" r:id="rId13"/>
    <p:sldId id="285" r:id="rId14"/>
    <p:sldId id="264" r:id="rId15"/>
    <p:sldId id="286" r:id="rId16"/>
    <p:sldId id="274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69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404B"/>
    <a:srgbClr val="252C41"/>
    <a:srgbClr val="DDDFE6"/>
    <a:srgbClr val="F4F5F9"/>
    <a:srgbClr val="FFD5DE"/>
    <a:srgbClr val="FF2D5A"/>
    <a:srgbClr val="FF0028"/>
    <a:srgbClr val="DEE3E6"/>
    <a:srgbClr val="000000"/>
    <a:srgbClr val="FF4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0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6B1F4-4473-4E42-931C-FB415B8F676D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A6F29-9B70-4CC0-B085-9FE84466E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34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각 삼각형 18">
            <a:extLst>
              <a:ext uri="{FF2B5EF4-FFF2-40B4-BE49-F238E27FC236}">
                <a16:creationId xmlns="" xmlns:a16="http://schemas.microsoft.com/office/drawing/2014/main" id="{BC2424F7-E8BE-497C-9A9C-2A75DA20B340}"/>
              </a:ext>
            </a:extLst>
          </p:cNvPr>
          <p:cNvSpPr/>
          <p:nvPr userDrawn="1"/>
        </p:nvSpPr>
        <p:spPr>
          <a:xfrm rot="10800000">
            <a:off x="-2" y="0"/>
            <a:ext cx="12192001" cy="6858000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="" xmlns:a16="http://schemas.microsoft.com/office/drawing/2014/main" id="{E14D2E98-B8EF-4D01-BCD7-ECA0C2430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C6E72BC4-2A6A-4C1C-8E69-C8245B3A2086}"/>
              </a:ext>
            </a:extLst>
          </p:cNvPr>
          <p:cNvSpPr/>
          <p:nvPr userDrawn="1"/>
        </p:nvSpPr>
        <p:spPr>
          <a:xfrm>
            <a:off x="3260557" y="676175"/>
            <a:ext cx="5670885" cy="5505650"/>
          </a:xfrm>
          <a:prstGeom prst="ellipse">
            <a:avLst/>
          </a:prstGeom>
          <a:solidFill>
            <a:srgbClr val="F4F5F9"/>
          </a:solidFill>
          <a:ln w="190500">
            <a:solidFill>
              <a:srgbClr val="F140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851EB74-1783-44BE-A024-9003943ACE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49230" y="2296291"/>
            <a:ext cx="3693535" cy="384746"/>
          </a:xfrm>
        </p:spPr>
        <p:txBody>
          <a:bodyPr/>
          <a:lstStyle>
            <a:lvl1pPr marL="0" indent="0" algn="ctr">
              <a:buNone/>
              <a:defRPr sz="2400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E8F681-FF46-4C5C-8585-50182BAC54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41978" y="2782231"/>
            <a:ext cx="4708038" cy="913067"/>
          </a:xfrm>
        </p:spPr>
        <p:txBody>
          <a:bodyPr anchor="b"/>
          <a:lstStyle>
            <a:lvl1pPr algn="ctr">
              <a:defRPr sz="6000" spc="0"/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17" name="텍스트 개체 틀 16">
            <a:extLst>
              <a:ext uri="{FF2B5EF4-FFF2-40B4-BE49-F238E27FC236}">
                <a16:creationId xmlns="" xmlns:a16="http://schemas.microsoft.com/office/drawing/2014/main" id="{E1BC3D04-DE92-4791-9A44-EB46DB4BB0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240" y="3966660"/>
            <a:ext cx="3692525" cy="1230982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ko-KR" altLang="en-US" dirty="0"/>
              <a:t>작성일 및</a:t>
            </a:r>
            <a:endParaRPr lang="en-US" altLang="ko-KR" dirty="0"/>
          </a:p>
          <a:p>
            <a:pPr lvl="0"/>
            <a:r>
              <a:rPr lang="ko-KR" altLang="en-US" dirty="0"/>
              <a:t>작성자</a:t>
            </a:r>
          </a:p>
        </p:txBody>
      </p:sp>
    </p:spTree>
    <p:extLst>
      <p:ext uri="{BB962C8B-B14F-4D97-AF65-F5344CB8AC3E}">
        <p14:creationId xmlns:p14="http://schemas.microsoft.com/office/powerpoint/2010/main" val="21860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089 0.483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4" y="2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7604 -0.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-25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" grpId="0" animBg="1"/>
      <p:bldP spid="15" grpId="0" animBg="1"/>
      <p:bldP spid="3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" grpId="0"/>
      <p:bldP spid="17" grpId="0" build="p">
        <p:tmplLst>
          <p:tmpl lvl="1">
            <p:tnLst>
              <p:par>
                <p:cTn presetID="5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out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="" xmlns:a16="http://schemas.microsoft.com/office/drawing/2014/main" id="{2E179C5F-9581-4A6D-AB2D-572DE3014C94}"/>
              </a:ext>
            </a:extLst>
          </p:cNvPr>
          <p:cNvSpPr/>
          <p:nvPr userDrawn="1"/>
        </p:nvSpPr>
        <p:spPr>
          <a:xfrm>
            <a:off x="0" y="4636294"/>
            <a:ext cx="3949700" cy="2221706"/>
          </a:xfrm>
          <a:prstGeom prst="rtTriangle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="" xmlns:a16="http://schemas.microsoft.com/office/drawing/2014/main" id="{7AC3AC3B-7C11-41F0-8D15-2A745E5921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9700" y="2134394"/>
            <a:ext cx="5226050" cy="336470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첫 번째 제목</a:t>
            </a:r>
            <a:endParaRPr lang="en-US" altLang="ko-KR" dirty="0"/>
          </a:p>
          <a:p>
            <a:pPr lvl="0"/>
            <a:r>
              <a:rPr lang="ko-KR" altLang="en-US" dirty="0"/>
              <a:t>두 번째 제목</a:t>
            </a:r>
            <a:endParaRPr lang="en-US" altLang="ko-KR" dirty="0"/>
          </a:p>
          <a:p>
            <a:pPr lvl="0"/>
            <a:r>
              <a:rPr lang="ko-KR" altLang="en-US" dirty="0"/>
              <a:t>세 번째 제목</a:t>
            </a:r>
            <a:endParaRPr lang="en-US" altLang="ko-KR" dirty="0"/>
          </a:p>
          <a:p>
            <a:pPr lvl="0"/>
            <a:r>
              <a:rPr lang="ko-KR" altLang="en-US" dirty="0"/>
              <a:t>네 번째 제목</a:t>
            </a:r>
            <a:endParaRPr lang="en-US" altLang="ko-KR" dirty="0"/>
          </a:p>
          <a:p>
            <a:pPr lvl="0"/>
            <a:r>
              <a:rPr lang="ko-KR" altLang="en-US" dirty="0"/>
              <a:t>다섯 번째 제목</a:t>
            </a:r>
          </a:p>
        </p:txBody>
      </p:sp>
      <p:sp>
        <p:nvSpPr>
          <p:cNvPr id="24" name="직각 삼각형 23">
            <a:extLst>
              <a:ext uri="{FF2B5EF4-FFF2-40B4-BE49-F238E27FC236}">
                <a16:creationId xmlns="" xmlns:a16="http://schemas.microsoft.com/office/drawing/2014/main" id="{09AEE031-B2C1-4009-A54C-A9496E707222}"/>
              </a:ext>
            </a:extLst>
          </p:cNvPr>
          <p:cNvSpPr/>
          <p:nvPr userDrawn="1"/>
        </p:nvSpPr>
        <p:spPr>
          <a:xfrm rot="10800000">
            <a:off x="8242300" y="0"/>
            <a:ext cx="3949700" cy="2221706"/>
          </a:xfrm>
          <a:prstGeom prst="rtTriangle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="" xmlns:a16="http://schemas.microsoft.com/office/drawing/2014/main" id="{92A37505-C468-4836-8AF3-6648E3546A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3250" y="863600"/>
            <a:ext cx="6032500" cy="952500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latin typeface="+mj-lt"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ko-KR" altLang="en-US" dirty="0"/>
              <a:t>목차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BF79BE61-4B89-4C62-BDAF-C918D3363F0F}"/>
              </a:ext>
            </a:extLst>
          </p:cNvPr>
          <p:cNvCxnSpPr/>
          <p:nvPr userDrawn="1"/>
        </p:nvCxnSpPr>
        <p:spPr>
          <a:xfrm>
            <a:off x="3143250" y="1816100"/>
            <a:ext cx="60325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15">
            <a:extLst>
              <a:ext uri="{FF2B5EF4-FFF2-40B4-BE49-F238E27FC236}">
                <a16:creationId xmlns="" xmlns:a16="http://schemas.microsoft.com/office/drawing/2014/main" id="{615E03B0-3160-4643-BFAF-0499355585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43250" y="2134393"/>
            <a:ext cx="806450" cy="33647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3600">
                <a:solidFill>
                  <a:srgbClr val="F1404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01</a:t>
            </a:r>
          </a:p>
          <a:p>
            <a:pPr lvl="0"/>
            <a:r>
              <a:rPr lang="en-US" altLang="ko-KR" dirty="0"/>
              <a:t>02</a:t>
            </a:r>
          </a:p>
          <a:p>
            <a:pPr lvl="0"/>
            <a:r>
              <a:rPr lang="en-US" altLang="ko-KR" dirty="0"/>
              <a:t>03</a:t>
            </a:r>
          </a:p>
          <a:p>
            <a:pPr lvl="0"/>
            <a:r>
              <a:rPr lang="en-US" altLang="ko-KR" dirty="0"/>
              <a:t>04</a:t>
            </a:r>
          </a:p>
          <a:p>
            <a:pPr lvl="0"/>
            <a:r>
              <a:rPr lang="en-US" altLang="ko-KR" dirty="0"/>
              <a:t>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8232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19B69F8F-3B03-43B3-A99C-8EB2ECEDAB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C41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20F2FC1-A866-40E4-87F2-9F59CD9C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350" y="3605213"/>
            <a:ext cx="8185150" cy="995362"/>
          </a:xfrm>
        </p:spPr>
        <p:txBody>
          <a:bodyPr anchor="b">
            <a:normAutofit/>
          </a:bodyPr>
          <a:lstStyle>
            <a:lvl1pPr>
              <a:defRPr sz="6000">
                <a:solidFill>
                  <a:srgbClr val="F4F5F9"/>
                </a:solidFill>
              </a:defRPr>
            </a:lvl1pPr>
          </a:lstStyle>
          <a:p>
            <a:r>
              <a:rPr lang="ko-KR" altLang="en-US" dirty="0"/>
              <a:t>구역 제목</a:t>
            </a:r>
            <a:r>
              <a:rPr lang="en-US" altLang="ko-KR" dirty="0"/>
              <a:t>(</a:t>
            </a:r>
            <a:r>
              <a:rPr lang="ko-KR" altLang="en-US" dirty="0"/>
              <a:t>배경사진 변경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6DE44D1-B029-4008-8F5C-EA1C0262D8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95350" y="4551364"/>
            <a:ext cx="8185150" cy="33655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DDDFE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부가설명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72038771-BFB9-4815-BFCE-C4362A8B8B89}"/>
              </a:ext>
            </a:extLst>
          </p:cNvPr>
          <p:cNvSpPr/>
          <p:nvPr userDrawn="1"/>
        </p:nvSpPr>
        <p:spPr>
          <a:xfrm>
            <a:off x="558800" y="3567112"/>
            <a:ext cx="273050" cy="1358901"/>
          </a:xfrm>
          <a:prstGeom prst="rect">
            <a:avLst/>
          </a:prstGeom>
          <a:solidFill>
            <a:srgbClr val="F14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9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25" y="1854200"/>
            <a:ext cx="9172576" cy="3803650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romanUcPeriod"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0"/>
            <a:r>
              <a:rPr lang="ko-KR" altLang="en-US" dirty="0"/>
              <a:t>둘째 수준</a:t>
            </a:r>
            <a:endParaRPr lang="en-US" altLang="ko-KR" dirty="0"/>
          </a:p>
          <a:p>
            <a:pPr lvl="0"/>
            <a:r>
              <a:rPr lang="ko-KR" altLang="en-US" dirty="0"/>
              <a:t>셋째 수준</a:t>
            </a:r>
            <a:endParaRPr lang="en-US" altLang="ko-KR" dirty="0"/>
          </a:p>
          <a:p>
            <a:pPr lvl="0"/>
            <a:r>
              <a:rPr lang="ko-KR" altLang="en-US" dirty="0"/>
              <a:t>넷째 수준</a:t>
            </a:r>
            <a:endParaRPr lang="en-US" altLang="ko-KR" dirty="0"/>
          </a:p>
          <a:p>
            <a:pPr lvl="0"/>
            <a:r>
              <a:rPr lang="ko-KR" altLang="en-US" dirty="0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=""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=""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12769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미디어 및 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11801" y="1854200"/>
            <a:ext cx="5194300" cy="38036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설명</a:t>
            </a:r>
            <a:endParaRPr lang="en-US" altLang="ko-KR" dirty="0"/>
          </a:p>
          <a:p>
            <a:pPr lvl="0"/>
            <a:r>
              <a:rPr lang="ko-KR" altLang="en-US" dirty="0"/>
              <a:t>설명</a:t>
            </a:r>
            <a:endParaRPr lang="en-US" altLang="ko-KR" dirty="0"/>
          </a:p>
          <a:p>
            <a:pPr lvl="0"/>
            <a:r>
              <a:rPr lang="ko-KR" altLang="en-US" dirty="0"/>
              <a:t>설명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=""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=""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38340B11-3220-438C-BFBF-856F8CEFFF0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511299" y="1854200"/>
            <a:ext cx="3805200" cy="38036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/>
              <a:t>기타</a:t>
            </a:r>
          </a:p>
        </p:txBody>
      </p:sp>
    </p:spTree>
    <p:extLst>
      <p:ext uri="{BB962C8B-B14F-4D97-AF65-F5344CB8AC3E}">
        <p14:creationId xmlns:p14="http://schemas.microsoft.com/office/powerpoint/2010/main" val="184897626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간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1145C13-C179-4192-A658-BF2E58B7382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33525" y="4343400"/>
            <a:ext cx="2847975" cy="13144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 err="1"/>
              <a:t>글내용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=""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=""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="" xmlns:a16="http://schemas.microsoft.com/office/drawing/2014/main" id="{0E0C8D79-EA0B-465E-95A0-72CF9FCAB9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512" y="1974350"/>
            <a:ext cx="2160000" cy="2160000"/>
          </a:xfrm>
        </p:spPr>
        <p:txBody>
          <a:bodyPr lIns="360000" tIns="360000" rIns="360000" bIns="360000"/>
          <a:lstStyle/>
          <a:p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="" xmlns:a16="http://schemas.microsoft.com/office/drawing/2014/main" id="{01987686-002E-4B1E-86BA-DAA6526147F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695825" y="4343400"/>
            <a:ext cx="2847975" cy="13144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 err="1"/>
              <a:t>글내용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="" xmlns:a16="http://schemas.microsoft.com/office/drawing/2014/main" id="{A598B3AA-0BEB-4CB3-B5B7-E952431ECDB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7858126" y="4343400"/>
            <a:ext cx="2847975" cy="131445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457200" indent="0">
              <a:buFont typeface="+mj-lt"/>
              <a:buNone/>
              <a:defRPr sz="1600"/>
            </a:lvl2pPr>
            <a:lvl3pPr marL="914400" indent="0">
              <a:buFont typeface="+mj-lt"/>
              <a:buNone/>
              <a:defRPr sz="1600"/>
            </a:lvl3pPr>
            <a:lvl4pPr marL="1371600" indent="0">
              <a:buFont typeface="+mj-lt"/>
              <a:buNone/>
              <a:defRPr sz="1600"/>
            </a:lvl4pPr>
            <a:lvl5pPr marL="1828800" indent="0">
              <a:buFont typeface="+mj-lt"/>
              <a:buNone/>
              <a:defRPr sz="1600"/>
            </a:lvl5pPr>
          </a:lstStyle>
          <a:p>
            <a:pPr lvl="0"/>
            <a:r>
              <a:rPr lang="ko-KR" altLang="en-US" dirty="0" err="1"/>
              <a:t>글내용</a:t>
            </a:r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1EAB4F17-E8AF-484C-B2AB-65BEA4790750}"/>
              </a:ext>
            </a:extLst>
          </p:cNvPr>
          <p:cNvCxnSpPr/>
          <p:nvPr userDrawn="1"/>
        </p:nvCxnSpPr>
        <p:spPr>
          <a:xfrm>
            <a:off x="4533900" y="1866900"/>
            <a:ext cx="0" cy="379095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E57261E4-AD4C-4D43-B2B7-992355BBED6F}"/>
              </a:ext>
            </a:extLst>
          </p:cNvPr>
          <p:cNvCxnSpPr/>
          <p:nvPr userDrawn="1"/>
        </p:nvCxnSpPr>
        <p:spPr>
          <a:xfrm>
            <a:off x="7708900" y="1866900"/>
            <a:ext cx="0" cy="379095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그림 개체 틀 4">
            <a:extLst>
              <a:ext uri="{FF2B5EF4-FFF2-40B4-BE49-F238E27FC236}">
                <a16:creationId xmlns="" xmlns:a16="http://schemas.microsoft.com/office/drawing/2014/main" id="{AD13C406-876E-43F6-8C5B-C62F158EF24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39812" y="1974350"/>
            <a:ext cx="2160000" cy="2160000"/>
          </a:xfrm>
        </p:spPr>
        <p:txBody>
          <a:bodyPr lIns="360000" tIns="360000" rIns="360000" bIns="360000"/>
          <a:lstStyle/>
          <a:p>
            <a:endParaRPr lang="ko-KR" altLang="en-US"/>
          </a:p>
        </p:txBody>
      </p:sp>
      <p:sp>
        <p:nvSpPr>
          <p:cNvPr id="21" name="그림 개체 틀 4">
            <a:extLst>
              <a:ext uri="{FF2B5EF4-FFF2-40B4-BE49-F238E27FC236}">
                <a16:creationId xmlns="" xmlns:a16="http://schemas.microsoft.com/office/drawing/2014/main" id="{F2D57544-F2AC-4674-9A7B-2207BCDE04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02113" y="1974350"/>
            <a:ext cx="2160000" cy="2160000"/>
          </a:xfrm>
        </p:spPr>
        <p:txBody>
          <a:bodyPr lIns="360000" tIns="360000" rIns="360000" bIns="360000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04993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_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09330BF5-FE51-4D3D-8112-C562D8A0C964}"/>
              </a:ext>
            </a:extLst>
          </p:cNvPr>
          <p:cNvCxnSpPr>
            <a:cxnSpLocks/>
            <a:stCxn id="2" idx="3"/>
          </p:cNvCxnSpPr>
          <p:nvPr userDrawn="1"/>
        </p:nvCxnSpPr>
        <p:spPr>
          <a:xfrm>
            <a:off x="6705600" y="851498"/>
            <a:ext cx="5486400" cy="0"/>
          </a:xfrm>
          <a:prstGeom prst="line">
            <a:avLst/>
          </a:prstGeom>
          <a:ln w="19050">
            <a:solidFill>
              <a:srgbClr val="DDDF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13EBA7EB-CC2F-4A86-8EA6-E66E9AE47C40}"/>
              </a:ext>
            </a:extLst>
          </p:cNvPr>
          <p:cNvSpPr/>
          <p:nvPr userDrawn="1"/>
        </p:nvSpPr>
        <p:spPr>
          <a:xfrm>
            <a:off x="-859456" y="-586467"/>
            <a:ext cx="2392981" cy="2259913"/>
          </a:xfrm>
          <a:prstGeom prst="ellipse">
            <a:avLst/>
          </a:prstGeom>
          <a:solidFill>
            <a:srgbClr val="F1404B"/>
          </a:solidFill>
          <a:ln w="127000">
            <a:solidFill>
              <a:srgbClr val="DDD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E9AA7B6-37CF-4D8C-875A-D800AF9F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856" y="543489"/>
            <a:ext cx="4931744" cy="61601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="" xmlns:a16="http://schemas.microsoft.com/office/drawing/2014/main" id="{C4F33346-25A4-49C9-A7C5-7D5574A56F0B}"/>
              </a:ext>
            </a:extLst>
          </p:cNvPr>
          <p:cNvSpPr/>
          <p:nvPr userDrawn="1"/>
        </p:nvSpPr>
        <p:spPr>
          <a:xfrm>
            <a:off x="10706101" y="6254750"/>
            <a:ext cx="1872342" cy="435429"/>
          </a:xfrm>
          <a:prstGeom prst="flowChartTerminator">
            <a:avLst/>
          </a:prstGeom>
          <a:solidFill>
            <a:srgbClr val="252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="" xmlns:a16="http://schemas.microsoft.com/office/drawing/2014/main" id="{79371987-5C86-4057-B455-FE5133332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1600" y="292100"/>
            <a:ext cx="1117600" cy="839096"/>
          </a:xfrm>
        </p:spPr>
        <p:txBody>
          <a:bodyPr>
            <a:noAutofit/>
          </a:bodyPr>
          <a:lstStyle>
            <a:lvl1pPr marL="0" indent="0" algn="r">
              <a:buNone/>
              <a:defRPr sz="5400">
                <a:solidFill>
                  <a:srgbClr val="F4F5F9"/>
                </a:solidFill>
                <a:latin typeface="+mj-lt"/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80180D7-9CE8-47C1-A2BF-D0BE0F9E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00" y="6287408"/>
            <a:ext cx="992188" cy="365125"/>
          </a:xfrm>
        </p:spPr>
        <p:txBody>
          <a:bodyPr/>
          <a:lstStyle>
            <a:lvl1pPr algn="l">
              <a:defRPr sz="1600">
                <a:solidFill>
                  <a:srgbClr val="F4F5F9"/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78169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AC23E7E9-AAA1-489C-8AEE-581EE317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5FACC76-7113-4A4D-97A2-0B055349B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18B221D-61A7-4FE4-9D07-0C9B7B14E2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802E8-470E-48C1-B126-8CFFC69D7ECC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DB0408A-BADE-4479-BA62-1C8769112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B1646C6-91CD-411B-B2AA-015EE95CF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5B637-FB07-4D91-A23C-80BDFC83D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811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0" r:id="rId4"/>
    <p:sldLayoutId id="2147483655" r:id="rId5"/>
    <p:sldLayoutId id="2147483653" r:id="rId6"/>
    <p:sldLayoutId id="2147483654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 spc="0">
          <a:solidFill>
            <a:srgbClr val="252C4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0">
          <a:solidFill>
            <a:srgbClr val="252C4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F536C807-CB09-45BE-87BC-5FC0B4BD6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디지털 페인팅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기초</a:t>
            </a: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62F92D2-E117-4997-B589-124BD3CF03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기말고사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70D9FF9-5CBE-4534-A9A9-19A7797C09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202013065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김효장</a:t>
            </a:r>
          </a:p>
        </p:txBody>
      </p:sp>
    </p:spTree>
    <p:extLst>
      <p:ext uri="{BB962C8B-B14F-4D97-AF65-F5344CB8AC3E}">
        <p14:creationId xmlns:p14="http://schemas.microsoft.com/office/powerpoint/2010/main" val="1464318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라인드로잉 </a:t>
            </a:r>
            <a:r>
              <a:rPr lang="en-US" altLang="ko-KR" dirty="0" smtClean="0"/>
              <a:t>- 4</a:t>
            </a:r>
            <a:r>
              <a:rPr lang="ko-KR" altLang="en-US" dirty="0" smtClean="0"/>
              <a:t>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273" y="1929466"/>
            <a:ext cx="2812821" cy="3978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221" y="1929466"/>
            <a:ext cx="2812821" cy="397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54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라인드로잉 </a:t>
            </a:r>
            <a:r>
              <a:rPr lang="en-US" altLang="ko-KR" dirty="0" smtClean="0"/>
              <a:t>- 4</a:t>
            </a:r>
            <a:r>
              <a:rPr lang="ko-KR" altLang="en-US" dirty="0" smtClean="0"/>
              <a:t>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99" y="2171716"/>
            <a:ext cx="4777671" cy="33776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54" y="2171716"/>
            <a:ext cx="4794449" cy="338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라인드로잉 </a:t>
            </a:r>
            <a:r>
              <a:rPr lang="en-US" altLang="ko-KR" dirty="0" smtClean="0"/>
              <a:t>- 4</a:t>
            </a:r>
            <a:r>
              <a:rPr lang="ko-KR" altLang="en-US" dirty="0" smtClean="0"/>
              <a:t>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79" y="1812310"/>
            <a:ext cx="2885054" cy="40809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336" y="1812309"/>
            <a:ext cx="2885054" cy="408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7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라인드로잉 </a:t>
            </a:r>
            <a:r>
              <a:rPr lang="en-US" altLang="ko-KR" dirty="0" smtClean="0"/>
              <a:t>- 5</a:t>
            </a:r>
            <a:r>
              <a:rPr lang="ko-KR" altLang="en-US" dirty="0" smtClean="0"/>
              <a:t>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16" y="1963024"/>
            <a:ext cx="2656746" cy="37580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124" y="1963024"/>
            <a:ext cx="2616179" cy="3700628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4243" y="2986106"/>
            <a:ext cx="4272644" cy="1006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강부터는 머리의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형태감을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알기 시작했고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이에 대해 뿌듯함을 많이 느꼈습니다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5833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457" y="2827090"/>
            <a:ext cx="4272644" cy="283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얼굴 모작을 해보았고 처음 했는데도 정말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재밌었습니다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이전에 라인드로잉 덕분인지 얼굴의 형태감도 잡는 법도 보였지만 어려운 점들이 아직 많고 손이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익숙치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않아서 그리기 어려웠습니다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얼굴 모작 </a:t>
            </a:r>
            <a:r>
              <a:rPr lang="en-US" altLang="ko-KR" dirty="0" smtClean="0"/>
              <a:t>- 5</a:t>
            </a:r>
            <a:r>
              <a:rPr lang="ko-KR" altLang="en-US" dirty="0" smtClean="0"/>
              <a:t>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2337585"/>
            <a:ext cx="4472455" cy="315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09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457" y="2827090"/>
            <a:ext cx="4272644" cy="283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 것들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보다도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얼굴 모작을 가장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재밌게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했던 것 같습니다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얼굴 모작 </a:t>
            </a:r>
            <a:r>
              <a:rPr lang="en-US" altLang="ko-KR" dirty="0" smtClean="0"/>
              <a:t>- 6</a:t>
            </a:r>
            <a:r>
              <a:rPr lang="ko-KR" altLang="en-US" dirty="0" smtClean="0"/>
              <a:t>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39" y="2114191"/>
            <a:ext cx="5012563" cy="354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41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컬러 크로키 </a:t>
            </a:r>
            <a:r>
              <a:rPr lang="en-US" altLang="ko-KR" dirty="0"/>
              <a:t>-</a:t>
            </a:r>
            <a:r>
              <a:rPr lang="en-US" altLang="ko-KR" dirty="0" smtClean="0"/>
              <a:t> 6</a:t>
            </a:r>
            <a:r>
              <a:rPr lang="ko-KR" altLang="en-US" dirty="0"/>
              <a:t>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56" y="1862356"/>
            <a:ext cx="2767730" cy="39133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9" y="1862356"/>
            <a:ext cx="2766415" cy="3913324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457" y="2827090"/>
            <a:ext cx="4272644" cy="283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본래 색깔을 잘 구분하지 못하는 편 이었는데 이렇게 컬러 크로키를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하다보니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얼추 색깔을 추측하는 과정이 되게 신기했습니다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372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컬러 크로키 </a:t>
            </a:r>
            <a:r>
              <a:rPr lang="en-US" altLang="ko-KR" dirty="0"/>
              <a:t>-</a:t>
            </a:r>
            <a:r>
              <a:rPr lang="en-US" altLang="ko-KR" dirty="0" smtClean="0"/>
              <a:t> 6</a:t>
            </a:r>
            <a:r>
              <a:rPr lang="ko-KR" altLang="en-US" dirty="0"/>
              <a:t>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901" y="1909279"/>
            <a:ext cx="6579492" cy="36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59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 모작 </a:t>
            </a:r>
            <a:r>
              <a:rPr lang="en-US" altLang="ko-KR" dirty="0" smtClean="0"/>
              <a:t>- 7</a:t>
            </a:r>
            <a:r>
              <a:rPr lang="ko-KR" altLang="en-US" dirty="0" smtClean="0"/>
              <a:t>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457" y="2827090"/>
            <a:ext cx="4272644" cy="283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처음엔 왼쪽의 캐릭터를 모작하여 새로운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컨셉의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캐릭터를 만들려고 하였지만 교수님의 피드백으로 완전히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따라그리는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연습을 시도하는 방향으로 진행했습니다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20" y="1994535"/>
            <a:ext cx="2812191" cy="35710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115" y="1994535"/>
            <a:ext cx="2665537" cy="348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71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 모작 </a:t>
            </a:r>
            <a:r>
              <a:rPr lang="en-US" altLang="ko-KR" dirty="0" smtClean="0"/>
              <a:t>- 8~9</a:t>
            </a:r>
            <a:r>
              <a:rPr lang="ko-KR" altLang="en-US" dirty="0" smtClean="0"/>
              <a:t>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457" y="2827090"/>
            <a:ext cx="4272644" cy="283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트레이싱으로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진행하여 선을 익히는 연습을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하다보니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점점 발전해 나가는 것을 볼 수 있었습니다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8434"/>
            <a:ext cx="2923492" cy="37121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328" y="1888434"/>
            <a:ext cx="2923492" cy="371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40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2DB6E099-8948-4046-B164-33469AE068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49700" y="2134393"/>
            <a:ext cx="5226050" cy="3364706"/>
          </a:xfrm>
        </p:spPr>
        <p:txBody>
          <a:bodyPr/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라인 드로잉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(1~5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얼굴 모작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(5~6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컬러 크로키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(6~7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모작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(7~15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느낀 점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F2B55FB-D99E-4D0A-A709-5D2BEECD60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5DFF40D-D4DA-40D4-871A-1267F35794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</a:p>
          <a:p>
            <a:r>
              <a:rPr lang="en-US" altLang="ko-KR" dirty="0"/>
              <a:t>02</a:t>
            </a:r>
          </a:p>
          <a:p>
            <a:r>
              <a:rPr lang="en-US" altLang="ko-KR" dirty="0"/>
              <a:t>03</a:t>
            </a:r>
          </a:p>
          <a:p>
            <a:r>
              <a:rPr lang="en-US" altLang="ko-KR" dirty="0" smtClean="0"/>
              <a:t>04</a:t>
            </a:r>
          </a:p>
          <a:p>
            <a:r>
              <a:rPr lang="en-US" altLang="ko-KR" dirty="0" smtClean="0"/>
              <a:t>05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4327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 모작 </a:t>
            </a:r>
            <a:r>
              <a:rPr lang="en-US" altLang="ko-KR" dirty="0" smtClean="0"/>
              <a:t>- 10~11</a:t>
            </a:r>
            <a:r>
              <a:rPr lang="ko-KR" altLang="en-US" dirty="0" smtClean="0"/>
              <a:t>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510" y="2541864"/>
            <a:ext cx="4272644" cy="283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왼쪽의 그림을 마지막으로 다른 캐릭터를 연습하려고 시도했습니다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856" y="1694052"/>
            <a:ext cx="2897065" cy="367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03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 모작 </a:t>
            </a:r>
            <a:r>
              <a:rPr lang="en-US" altLang="ko-KR" dirty="0" smtClean="0"/>
              <a:t>- 10~11</a:t>
            </a:r>
            <a:r>
              <a:rPr lang="ko-KR" altLang="en-US" dirty="0" smtClean="0"/>
              <a:t>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510" y="2541864"/>
            <a:ext cx="4272644" cy="283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트레이싱으로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진행하였지만 밀도 부분에서 어색한 점이 많았고 더욱 공부해야겠다는 생각이 들었습니다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046" y="1711353"/>
            <a:ext cx="2938634" cy="415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97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 모작 </a:t>
            </a:r>
            <a:r>
              <a:rPr lang="en-US" altLang="ko-KR" dirty="0" smtClean="0"/>
              <a:t>- 12</a:t>
            </a:r>
            <a:r>
              <a:rPr lang="ko-KR" altLang="en-US" dirty="0" smtClean="0"/>
              <a:t>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510" y="2541864"/>
            <a:ext cx="4272644" cy="283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트레이싱이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아닌 모작으로 직접 그려보기도 하였지만 역시 선 그리기가 미숙하고 어렵습니다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41" y="1857899"/>
            <a:ext cx="2968287" cy="419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58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 모작 </a:t>
            </a:r>
            <a:r>
              <a:rPr lang="en-US" altLang="ko-KR" dirty="0" smtClean="0"/>
              <a:t>- 13</a:t>
            </a:r>
            <a:r>
              <a:rPr lang="ko-KR" altLang="en-US" dirty="0" smtClean="0"/>
              <a:t>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510" y="2541864"/>
            <a:ext cx="4272644" cy="283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다른 캐릭터를 모작을 시도했습니다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이번에는 조금 더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캐주얼한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캐릭터를 선택하여 그렸습니다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선의 굵기가 일정하지 않아 더 공부해야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겠다고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생각했습니다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39" y="1837188"/>
            <a:ext cx="2665824" cy="377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74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 모작 </a:t>
            </a:r>
            <a:r>
              <a:rPr lang="en-US" altLang="ko-KR" dirty="0" smtClean="0"/>
              <a:t>- 14~15</a:t>
            </a:r>
            <a:r>
              <a:rPr lang="ko-KR" altLang="en-US" dirty="0" smtClean="0"/>
              <a:t>강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510" y="2541864"/>
            <a:ext cx="4272644" cy="2830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이전 그림이 원본이랑 너무 차이가 나서 처음부터 다시 구성했습니다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후 몸의 밀도를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올릴려고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노력했습니다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66" y="1543574"/>
            <a:ext cx="2992009" cy="423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89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154" y="2762836"/>
            <a:ext cx="8229691" cy="171363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원래 전공이 그래픽이 </a:t>
            </a:r>
            <a:r>
              <a:rPr lang="ko-KR" altLang="en-US" sz="22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아니였지만</a:t>
            </a:r>
            <a:r>
              <a:rPr lang="ko-KR" altLang="en-US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이렇게 그림을 그려보고 고민하고 발전해나가는 제 모습이 되게 보기 좋았습니다</a:t>
            </a:r>
            <a:r>
              <a:rPr lang="en-US" altLang="ko-KR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0" indent="0" algn="ctr">
              <a:buNone/>
            </a:pPr>
            <a:r>
              <a:rPr lang="ko-KR" altLang="en-US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비록 완성된 그림을 그리진 못했지만 이 후 완성된 그림을 그릴 수 있도록 </a:t>
            </a:r>
            <a:r>
              <a:rPr lang="ko-KR" altLang="en-US" sz="22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노력할 것 입니다</a:t>
            </a:r>
            <a:r>
              <a:rPr lang="en-US" altLang="ko-KR" sz="2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느낀 점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2210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라인드로잉 </a:t>
            </a:r>
            <a:r>
              <a:rPr lang="en-US" altLang="ko-KR" dirty="0" smtClean="0"/>
              <a:t>- 1</a:t>
            </a:r>
            <a:r>
              <a:rPr lang="ko-KR" altLang="en-US" dirty="0" smtClean="0"/>
              <a:t>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0" name="텍스트 개체 틀 2">
            <a:extLst>
              <a:ext uri="{FF2B5EF4-FFF2-40B4-BE49-F238E27FC236}">
                <a16:creationId xmlns="" xmlns:a16="http://schemas.microsoft.com/office/drawing/2014/main" id="{6EA1A9D2-5BE2-4E47-8AAE-D846BE199D14}"/>
              </a:ext>
            </a:extLst>
          </p:cNvPr>
          <p:cNvSpPr txBox="1">
            <a:spLocks/>
          </p:cNvSpPr>
          <p:nvPr/>
        </p:nvSpPr>
        <p:spPr>
          <a:xfrm>
            <a:off x="3143250" y="863600"/>
            <a:ext cx="6032500" cy="95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600" kern="1200">
                <a:solidFill>
                  <a:srgbClr val="F4F5F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Inded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457" y="3288484"/>
            <a:ext cx="4272644" cy="1006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그림 그리는 것을 배우는 게 처음이라 어려웠지만 신기하고 </a:t>
            </a:r>
            <a:r>
              <a:rPr lang="ko-KR" altLang="en-US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재밌었습니다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129" y="1963257"/>
            <a:ext cx="4431886" cy="377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82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라인드로잉 </a:t>
            </a:r>
            <a:r>
              <a:rPr lang="en-US" altLang="ko-KR" dirty="0" smtClean="0"/>
              <a:t>- 1</a:t>
            </a:r>
            <a:r>
              <a:rPr lang="ko-KR" altLang="en-US" dirty="0" smtClean="0"/>
              <a:t>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62" y="1935909"/>
            <a:ext cx="5179246" cy="36623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023" y="1933004"/>
            <a:ext cx="5119619" cy="366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48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라인드로잉 </a:t>
            </a:r>
            <a:r>
              <a:rPr lang="en-US" altLang="ko-KR" dirty="0" smtClean="0"/>
              <a:t>- 2</a:t>
            </a:r>
            <a:r>
              <a:rPr lang="ko-KR" altLang="en-US" dirty="0" smtClean="0"/>
              <a:t>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30" y="1887523"/>
            <a:ext cx="2807089" cy="397067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6345" y="3053593"/>
            <a:ext cx="4272644" cy="1006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 부터는 얼굴 돌리기를 연습했는데 특히나 어려웠습니다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578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라인드로잉 </a:t>
            </a:r>
            <a:r>
              <a:rPr lang="en-US" altLang="ko-KR" dirty="0" smtClean="0"/>
              <a:t>- 2</a:t>
            </a:r>
            <a:r>
              <a:rPr lang="ko-KR" altLang="en-US" dirty="0" smtClean="0"/>
              <a:t>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49" y="1434517"/>
            <a:ext cx="3169929" cy="44839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315" y="1937856"/>
            <a:ext cx="5301320" cy="368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94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라인드로잉 </a:t>
            </a:r>
            <a:r>
              <a:rPr lang="en-US" altLang="ko-KR" dirty="0" smtClean="0"/>
              <a:t>- </a:t>
            </a:r>
            <a:r>
              <a:rPr lang="en-US" altLang="ko-KR" dirty="0"/>
              <a:t>3</a:t>
            </a:r>
            <a:r>
              <a:rPr lang="ko-KR" altLang="en-US" dirty="0" smtClean="0"/>
              <a:t>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856" y="1620351"/>
            <a:ext cx="3299402" cy="46670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620350"/>
            <a:ext cx="3302466" cy="467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12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라인드로잉 </a:t>
            </a:r>
            <a:r>
              <a:rPr lang="en-US" altLang="ko-KR" dirty="0" smtClean="0"/>
              <a:t>- </a:t>
            </a:r>
            <a:r>
              <a:rPr lang="en-US" altLang="ko-KR" dirty="0"/>
              <a:t>3</a:t>
            </a:r>
            <a:r>
              <a:rPr lang="ko-KR" altLang="en-US" dirty="0" smtClean="0"/>
              <a:t>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2159418"/>
            <a:ext cx="5196980" cy="3666735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4243" y="2986106"/>
            <a:ext cx="4272644" cy="1006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선의 굵기나 그리는 대상의 구조에 대해서 생각하게 되었고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그것을 고민하고 그리는 것을 알게 되었습니다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004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16E885D-8658-473A-84F8-36BD61A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라인드로잉 </a:t>
            </a:r>
            <a:r>
              <a:rPr lang="en-US" altLang="ko-KR" dirty="0" smtClean="0"/>
              <a:t>- 4</a:t>
            </a:r>
            <a:r>
              <a:rPr lang="ko-KR" altLang="en-US" dirty="0" smtClean="0"/>
              <a:t>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8AC2093-5BD2-454C-8D78-187150566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CA7074B-673F-4827-B473-5B322D35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5B637-FB07-4D91-A23C-80BDFC83D6E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="" xmlns:a16="http://schemas.microsoft.com/office/drawing/2014/main" id="{D77E85D8-5346-4B2A-8A09-3686F9FAA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4243" y="2986106"/>
            <a:ext cx="4272644" cy="1006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 과제에선 투시를 배우게 되었는데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평소에 눈으로 보는 것들이 이런 원리를 가지고 있구나 하며 신기했습니다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856" y="1589586"/>
            <a:ext cx="3232291" cy="457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77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깔끔템플릿_hjjj">
      <a:dk1>
        <a:srgbClr val="252C41"/>
      </a:dk1>
      <a:lt1>
        <a:srgbClr val="EEEFF3"/>
      </a:lt1>
      <a:dk2>
        <a:srgbClr val="252C41"/>
      </a:dk2>
      <a:lt2>
        <a:srgbClr val="F4F5F9"/>
      </a:lt2>
      <a:accent1>
        <a:srgbClr val="F1404B"/>
      </a:accent1>
      <a:accent2>
        <a:srgbClr val="505050"/>
      </a:accent2>
      <a:accent3>
        <a:srgbClr val="EAE2CE"/>
      </a:accent3>
      <a:accent4>
        <a:srgbClr val="45478B"/>
      </a:accent4>
      <a:accent5>
        <a:srgbClr val="8DB9B5"/>
      </a:accent5>
      <a:accent6>
        <a:srgbClr val="AC005A"/>
      </a:accent6>
      <a:hlink>
        <a:srgbClr val="F1404B"/>
      </a:hlink>
      <a:folHlink>
        <a:srgbClr val="F1404B"/>
      </a:folHlink>
    </a:clrScheme>
    <a:fontScheme name="사용자 지정 9">
      <a:majorFont>
        <a:latin typeface="한둥근체 제목"/>
        <a:ea typeface="한둥근체 제목"/>
        <a:cs typeface=""/>
      </a:majorFont>
      <a:minorFont>
        <a:latin typeface="한둥근체 돋움"/>
        <a:ea typeface="한둥근체 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rgbClr val="DDDFE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441</Words>
  <Application>Microsoft Office PowerPoint</Application>
  <PresentationFormat>와이드스크린</PresentationFormat>
  <Paragraphs>104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나눔스퀘어 ExtraBold</vt:lpstr>
      <vt:lpstr>맑은 고딕</vt:lpstr>
      <vt:lpstr>한둥근체 돋움</vt:lpstr>
      <vt:lpstr>한둥근체 제목</vt:lpstr>
      <vt:lpstr>Arial</vt:lpstr>
      <vt:lpstr>Office 테마</vt:lpstr>
      <vt:lpstr>기말고사</vt:lpstr>
      <vt:lpstr>PowerPoint 프레젠테이션</vt:lpstr>
      <vt:lpstr>라인드로잉 - 1강</vt:lpstr>
      <vt:lpstr>라인드로잉 - 1강</vt:lpstr>
      <vt:lpstr>라인드로잉 - 2강</vt:lpstr>
      <vt:lpstr>라인드로잉 - 2강</vt:lpstr>
      <vt:lpstr>라인드로잉 - 3강</vt:lpstr>
      <vt:lpstr>라인드로잉 - 3강</vt:lpstr>
      <vt:lpstr>라인드로잉 - 4강</vt:lpstr>
      <vt:lpstr>라인드로잉 - 4강</vt:lpstr>
      <vt:lpstr>라인드로잉 - 4강</vt:lpstr>
      <vt:lpstr>라인드로잉 - 4강</vt:lpstr>
      <vt:lpstr>라인드로잉 - 5강</vt:lpstr>
      <vt:lpstr>얼굴 모작 - 5강</vt:lpstr>
      <vt:lpstr>얼굴 모작 - 6강</vt:lpstr>
      <vt:lpstr>컬러 크로키 - 6강</vt:lpstr>
      <vt:lpstr>컬러 크로키 - 6강</vt:lpstr>
      <vt:lpstr>캐릭터 모작 - 7강</vt:lpstr>
      <vt:lpstr>캐릭터 모작 - 8~9강</vt:lpstr>
      <vt:lpstr>캐릭터 모작 - 10~11강</vt:lpstr>
      <vt:lpstr>캐릭터 모작 - 10~11강</vt:lpstr>
      <vt:lpstr>캐릭터 모작 - 12강</vt:lpstr>
      <vt:lpstr>캐릭터 모작 - 13강</vt:lpstr>
      <vt:lpstr>캐릭터 모작 - 14~15강</vt:lpstr>
      <vt:lpstr>느낀 점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안현정</dc:creator>
  <cp:lastModifiedBy>김 효장</cp:lastModifiedBy>
  <cp:revision>177</cp:revision>
  <dcterms:created xsi:type="dcterms:W3CDTF">2017-09-02T05:32:31Z</dcterms:created>
  <dcterms:modified xsi:type="dcterms:W3CDTF">2020-07-16T01:14:53Z</dcterms:modified>
</cp:coreProperties>
</file>